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9440525" cy="345598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8716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280268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97200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688716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280268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972000" y="1378800"/>
            <a:ext cx="17495640" cy="2675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88716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280268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97200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688716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1280268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972000" y="1378800"/>
            <a:ext cx="17495640" cy="2675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88716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1280268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97200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688716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1280268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972000" y="1378800"/>
            <a:ext cx="17495640" cy="2675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88716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12802680" y="808704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97200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688716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12802680" y="18556560"/>
            <a:ext cx="563328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972000" y="1378800"/>
            <a:ext cx="17495640" cy="2675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937080" y="1855656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7200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937080" y="8087040"/>
            <a:ext cx="853776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72000" y="18556560"/>
            <a:ext cx="17495640" cy="956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31320" y="31538880"/>
            <a:ext cx="19437840" cy="3018600"/>
          </a:xfrm>
          <a:prstGeom prst="rect">
            <a:avLst/>
          </a:prstGeom>
          <a:solidFill>
            <a:srgbClr val="e6e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968400"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2060"/>
                </a:solidFill>
                <a:latin typeface="Calibri"/>
                <a:ea typeface="DejaVu Sans"/>
              </a:rPr>
              <a:t>In collaborazione con la Scuola Permanente di </a:t>
            </a:r>
            <a:endParaRPr b="0" lang="it-IT" sz="4400" spc="-1" strike="noStrike">
              <a:latin typeface="Arial"/>
            </a:endParaRPr>
          </a:p>
          <a:p>
            <a:pPr marL="914400" indent="54000"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2060"/>
                </a:solidFill>
                <a:latin typeface="Calibri"/>
                <a:ea typeface="DejaVu Sans"/>
              </a:rPr>
              <a:t>Formazione Continua AMD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-107640" y="1882440"/>
            <a:ext cx="19590480" cy="3332520"/>
          </a:xfrm>
          <a:prstGeom prst="rect">
            <a:avLst/>
          </a:prstGeom>
          <a:solidFill>
            <a:srgbClr val="adc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6600" spc="282" strike="noStrike">
                <a:solidFill>
                  <a:srgbClr val="ffffff"/>
                </a:solidFill>
                <a:latin typeface="Palatino Linotype"/>
                <a:ea typeface="DejaVu Sans"/>
              </a:rPr>
              <a:t>I</a:t>
            </a:r>
            <a:r>
              <a:rPr b="1" lang="it-IT" sz="6600" spc="282" strike="noStrike">
                <a:solidFill>
                  <a:srgbClr val="ffffff"/>
                </a:solidFill>
                <a:latin typeface="Agency FB"/>
                <a:ea typeface="DejaVu Sans"/>
              </a:rPr>
              <a:t>  CONVENTION AMD FAMILY</a:t>
            </a:r>
            <a:endParaRPr b="0" lang="it-IT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6600" spc="282" strike="noStrike">
                <a:solidFill>
                  <a:srgbClr val="002060"/>
                </a:solidFill>
                <a:latin typeface="Agency FB"/>
                <a:ea typeface="DejaVu Sans"/>
              </a:rPr>
              <a:t>I AM D-FAMILY</a:t>
            </a:r>
            <a:endParaRPr b="0" lang="it-IT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800" spc="282" strike="noStrike">
                <a:solidFill>
                  <a:srgbClr val="002060"/>
                </a:solidFill>
                <a:latin typeface="Agency FB"/>
                <a:ea typeface="DejaVu Sans"/>
              </a:rPr>
              <a:t>20 Gennaio 2023 - Roma</a:t>
            </a:r>
            <a:endParaRPr b="0" lang="it-IT" sz="4800" spc="-1" strike="noStrike">
              <a:latin typeface="Arial"/>
            </a:endParaRPr>
          </a:p>
        </p:txBody>
      </p:sp>
      <p:pic>
        <p:nvPicPr>
          <p:cNvPr id="2" name="Immagine 7" descr=""/>
          <p:cNvPicPr/>
          <p:nvPr/>
        </p:nvPicPr>
        <p:blipFill>
          <a:blip r:embed="rId2"/>
          <a:srcRect l="0" t="0" r="0" b="80884"/>
          <a:stretch/>
        </p:blipFill>
        <p:spPr>
          <a:xfrm>
            <a:off x="-107640" y="-9000"/>
            <a:ext cx="19590480" cy="2211840"/>
          </a:xfrm>
          <a:prstGeom prst="rect">
            <a:avLst/>
          </a:prstGeom>
          <a:ln>
            <a:noFill/>
          </a:ln>
        </p:spPr>
      </p:pic>
      <p:pic>
        <p:nvPicPr>
          <p:cNvPr id="3" name="Immagine 9" descr=""/>
          <p:cNvPicPr/>
          <p:nvPr/>
        </p:nvPicPr>
        <p:blipFill>
          <a:blip r:embed="rId3"/>
          <a:srcRect l="2462" t="87593" r="90469" b="2069"/>
          <a:stretch/>
        </p:blipFill>
        <p:spPr>
          <a:xfrm>
            <a:off x="16018920" y="31538880"/>
            <a:ext cx="3463920" cy="301860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6" descr=""/>
          <p:cNvPicPr/>
          <p:nvPr/>
        </p:nvPicPr>
        <p:blipFill>
          <a:blip r:embed="rId2"/>
          <a:stretch/>
        </p:blipFill>
        <p:spPr>
          <a:xfrm rot="5400000">
            <a:off x="-7554960" y="7557480"/>
            <a:ext cx="34557480" cy="19437840"/>
          </a:xfrm>
          <a:prstGeom prst="rect">
            <a:avLst/>
          </a:prstGeom>
          <a:ln>
            <a:noFill/>
          </a:ln>
        </p:spPr>
      </p:pic>
      <p:pic>
        <p:nvPicPr>
          <p:cNvPr id="43" name="Immagine 7" descr=""/>
          <p:cNvPicPr/>
          <p:nvPr/>
        </p:nvPicPr>
        <p:blipFill>
          <a:blip r:embed="rId3"/>
          <a:stretch/>
        </p:blipFill>
        <p:spPr>
          <a:xfrm>
            <a:off x="13709880" y="1160640"/>
            <a:ext cx="4392360" cy="278136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783000" y="114120"/>
            <a:ext cx="12769920" cy="21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4400" spc="-1" strike="noStrike">
                <a:solidFill>
                  <a:srgbClr val="ffffff"/>
                </a:solidFill>
                <a:latin typeface="Agency FB"/>
                <a:ea typeface="DejaVu Sans"/>
              </a:rPr>
              <a:t>I CONVENTION AMD FAMILY – 20 GENNAIO 2023, ROMA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520" y="34175880"/>
            <a:ext cx="19437840" cy="381600"/>
          </a:xfrm>
          <a:prstGeom prst="rect">
            <a:avLst/>
          </a:prstGeom>
          <a:solidFill>
            <a:srgbClr val="13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234720" y="180720"/>
            <a:ext cx="19220760" cy="3249000"/>
          </a:xfrm>
          <a:prstGeom prst="rect">
            <a:avLst/>
          </a:prstGeom>
          <a:gradFill rotWithShape="0">
            <a:gsLst>
              <a:gs pos="0">
                <a:srgbClr val="8bbf3e"/>
              </a:gs>
              <a:gs pos="100000">
                <a:srgbClr val="ceeebe"/>
              </a:gs>
              <a:gs pos="100000">
                <a:srgbClr val="e7f5d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 rot="16200000">
            <a:off x="2028960" y="17148240"/>
            <a:ext cx="34603200" cy="311760"/>
          </a:xfrm>
          <a:prstGeom prst="rect">
            <a:avLst/>
          </a:prstGeom>
          <a:solidFill>
            <a:srgbClr val="13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0" y="-60840"/>
            <a:ext cx="19486440" cy="318600"/>
          </a:xfrm>
          <a:prstGeom prst="rect">
            <a:avLst/>
          </a:prstGeom>
          <a:solidFill>
            <a:srgbClr val="13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5"/>
          <p:cNvSpPr/>
          <p:nvPr/>
        </p:nvSpPr>
        <p:spPr>
          <a:xfrm rot="16200000">
            <a:off x="-17143200" y="17148240"/>
            <a:ext cx="34603200" cy="311760"/>
          </a:xfrm>
          <a:prstGeom prst="rect">
            <a:avLst/>
          </a:prstGeom>
          <a:solidFill>
            <a:srgbClr val="13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" name="Immagine 15" descr=""/>
          <p:cNvPicPr/>
          <p:nvPr/>
        </p:nvPicPr>
        <p:blipFill>
          <a:blip r:embed="rId2"/>
          <a:srcRect l="19955" t="53574" r="16406" b="0"/>
          <a:stretch/>
        </p:blipFill>
        <p:spPr>
          <a:xfrm>
            <a:off x="210960" y="99720"/>
            <a:ext cx="3765600" cy="3394800"/>
          </a:xfrm>
          <a:prstGeom prst="rect">
            <a:avLst/>
          </a:prstGeom>
          <a:ln>
            <a:noFill/>
          </a:ln>
        </p:spPr>
      </p:pic>
      <p:sp>
        <p:nvSpPr>
          <p:cNvPr id="89" name="CustomShape 6"/>
          <p:cNvSpPr/>
          <p:nvPr/>
        </p:nvSpPr>
        <p:spPr>
          <a:xfrm>
            <a:off x="3720600" y="430200"/>
            <a:ext cx="11660760" cy="272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it-IT" sz="8000" spc="-1" strike="noStrike">
                <a:solidFill>
                  <a:srgbClr val="ffffff"/>
                </a:solidFill>
                <a:latin typeface="Agency FB"/>
                <a:ea typeface="DejaVu Sans"/>
              </a:rPr>
              <a:t> </a:t>
            </a:r>
            <a:r>
              <a:rPr b="0" lang="it-IT" sz="8000" spc="282" strike="noStrike">
                <a:solidFill>
                  <a:srgbClr val="ffffff"/>
                </a:solidFill>
                <a:latin typeface="Agency FB"/>
                <a:ea typeface="DejaVu Sans"/>
              </a:rPr>
              <a:t>I CONVENTION AMD FAMILY</a:t>
            </a:r>
            <a:endParaRPr b="0" lang="it-IT" sz="8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8000" spc="282" strike="noStrike">
                <a:solidFill>
                  <a:srgbClr val="ffffff"/>
                </a:solidFill>
                <a:latin typeface="Agency FB"/>
                <a:ea typeface="DejaVu Sans"/>
              </a:rPr>
              <a:t> </a:t>
            </a:r>
            <a:r>
              <a:rPr b="0" lang="it-IT" sz="6000" spc="282" strike="noStrike">
                <a:solidFill>
                  <a:srgbClr val="ffffff"/>
                </a:solidFill>
                <a:latin typeface="Agency FB"/>
                <a:ea typeface="DejaVu Sans"/>
              </a:rPr>
              <a:t>20 GENNAIO 2023 - ROMA</a:t>
            </a:r>
            <a:endParaRPr b="0" lang="it-IT" sz="6000" spc="-1" strike="noStrike">
              <a:latin typeface="Arial"/>
            </a:endParaRPr>
          </a:p>
        </p:txBody>
      </p:sp>
      <p:pic>
        <p:nvPicPr>
          <p:cNvPr id="90" name="Immagine 19" descr=""/>
          <p:cNvPicPr/>
          <p:nvPr/>
        </p:nvPicPr>
        <p:blipFill>
          <a:blip r:embed="rId3"/>
          <a:stretch/>
        </p:blipFill>
        <p:spPr>
          <a:xfrm>
            <a:off x="14846760" y="425880"/>
            <a:ext cx="4077000" cy="2623320"/>
          </a:xfrm>
          <a:prstGeom prst="rect">
            <a:avLst/>
          </a:prstGeom>
          <a:ln>
            <a:noFill/>
          </a:ln>
        </p:spPr>
      </p:pic>
      <p:sp>
        <p:nvSpPr>
          <p:cNvPr id="91" name="PlaceHolder 7"/>
          <p:cNvSpPr>
            <a:spLocks noGrp="1"/>
          </p:cNvSpPr>
          <p:nvPr>
            <p:ph type="title"/>
          </p:nvPr>
        </p:nvSpPr>
        <p:spPr>
          <a:xfrm>
            <a:off x="972000" y="1378440"/>
            <a:ext cx="17495280" cy="5771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2" name="PlaceHolder 8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magine 6" descr=""/>
          <p:cNvPicPr/>
          <p:nvPr/>
        </p:nvPicPr>
        <p:blipFill>
          <a:blip r:embed="rId2"/>
          <a:stretch/>
        </p:blipFill>
        <p:spPr>
          <a:xfrm>
            <a:off x="0" y="0"/>
            <a:ext cx="1591920" cy="34557480"/>
          </a:xfrm>
          <a:prstGeom prst="rect">
            <a:avLst/>
          </a:prstGeom>
          <a:ln>
            <a:noFill/>
          </a:ln>
        </p:spPr>
      </p:pic>
      <p:pic>
        <p:nvPicPr>
          <p:cNvPr id="130" name="Immagine 7" descr=""/>
          <p:cNvPicPr/>
          <p:nvPr/>
        </p:nvPicPr>
        <p:blipFill>
          <a:blip r:embed="rId3"/>
          <a:stretch/>
        </p:blipFill>
        <p:spPr>
          <a:xfrm>
            <a:off x="14030280" y="590400"/>
            <a:ext cx="4469760" cy="283032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 rot="16200000">
            <a:off x="-16628040" y="16687800"/>
            <a:ext cx="345574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7200" spc="282" strike="noStrike">
                <a:solidFill>
                  <a:srgbClr val="ffffff"/>
                </a:solidFill>
                <a:latin typeface="Agency FB"/>
                <a:ea typeface="DejaVu Sans"/>
              </a:rPr>
              <a:t>I CONVENTION AMD FAMILY – 20 Gennaio 2023, Roma</a:t>
            </a:r>
            <a:endParaRPr b="0" lang="it-IT" sz="72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title"/>
          </p:nvPr>
        </p:nvSpPr>
        <p:spPr>
          <a:xfrm>
            <a:off x="972000" y="1378800"/>
            <a:ext cx="17495640" cy="5771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972000" y="8087040"/>
            <a:ext cx="17495640" cy="2004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rosalia.serra@libero.it" TargetMode="External"/><Relationship Id="rId2" Type="http://schemas.openxmlformats.org/officeDocument/2006/relationships/hyperlink" Target="mailto:stefanne@libero.it" TargetMode="External"/><Relationship Id="rId3" Type="http://schemas.openxmlformats.org/officeDocument/2006/relationships/hyperlink" Target="mailto:isa.romano@yahoo.it" TargetMode="External"/><Relationship Id="rId4" Type="http://schemas.openxmlformats.org/officeDocument/2006/relationships/hyperlink" Target="mailto:dott.diacono@gmail.com" TargetMode="External"/><Relationship Id="rId5" Type="http://schemas.openxmlformats.org/officeDocument/2006/relationships/hyperlink" Target="mailto:vittoriagigantelli@gmail.com" TargetMode="External"/><Relationship Id="rId6" Type="http://schemas.openxmlformats.org/officeDocument/2006/relationships/hyperlink" Target="mailto:spamela.piscitelli@gmail.com" TargetMode="External"/><Relationship Id="rId7" Type="http://schemas.openxmlformats.org/officeDocument/2006/relationships/hyperlink" Target="mailto:v.romanazzi2014@libero.it" TargetMode="External"/><Relationship Id="rId8" Type="http://schemas.openxmlformats.org/officeDocument/2006/relationships/hyperlink" Target="mailto:enza67@libero.it" TargetMode="External"/><Relationship Id="rId9" Type="http://schemas.openxmlformats.org/officeDocument/2006/relationships/hyperlink" Target="mailto:isa.romano@yahoo.it" TargetMode="External"/><Relationship Id="rId1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040000" y="5182560"/>
            <a:ext cx="9544320" cy="128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7200" spc="-1" strike="noStrike">
                <a:solidFill>
                  <a:srgbClr val="000000"/>
                </a:solidFill>
                <a:latin typeface="Calibri Light"/>
                <a:ea typeface="DejaVu Sans"/>
              </a:rPr>
              <a:t>AMD Puglia e Basilicata</a:t>
            </a:r>
            <a:endParaRPr b="0" lang="it-IT" sz="72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298880" y="7611480"/>
            <a:ext cx="18933480" cy="225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Presidente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1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Serra Rosalia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Dirigente resp. UOS Aziendale territoriale di Endocrinologia/Diabetologia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Cittadella della salute, Lecce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1"/>
              </a:rPr>
              <a:t>rosalia.serra@libero.it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Vice presidente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1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Annese Stefania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Dirigente med., UO Endocrinologia Universitaria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Ospedali Riuniti di Foggia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stefanne@libero.it</a:t>
            </a: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77840" indent="266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Segretario</a:t>
            </a:r>
            <a:endParaRPr b="0" lang="it-IT" sz="2800" spc="-1" strike="noStrike">
              <a:latin typeface="Arial"/>
            </a:endParaRPr>
          </a:p>
          <a:p>
            <a:pPr marL="444600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Isabella Romano</a:t>
            </a:r>
            <a:endParaRPr b="0" lang="it-IT" sz="2800" spc="-1" strike="noStrike">
              <a:latin typeface="Arial"/>
            </a:endParaRPr>
          </a:p>
          <a:p>
            <a:pPr marL="44460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Specialista conv., UOS Aziendale Territoriale Endocrinologia/Diabetologia</a:t>
            </a:r>
            <a:endParaRPr b="0" lang="it-IT" sz="2800" spc="-1" strike="noStrike">
              <a:latin typeface="Arial"/>
            </a:endParaRPr>
          </a:p>
          <a:p>
            <a:pPr marL="44460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Cittadella della Salute, Lecce</a:t>
            </a:r>
            <a:endParaRPr b="0" lang="it-IT" sz="2800" spc="-1" strike="noStrike">
              <a:latin typeface="Arial"/>
            </a:endParaRPr>
          </a:p>
          <a:p>
            <a:pPr marL="44460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</a:t>
            </a: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isa.romano@yahoo.it</a:t>
            </a:r>
            <a:endParaRPr b="0" lang="it-IT" sz="2800" spc="-1" strike="noStrike">
              <a:latin typeface="Arial"/>
            </a:endParaRPr>
          </a:p>
          <a:p>
            <a:pPr marL="44460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44460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444600" indent="-265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Consiglieri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701720" indent="-5324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Fabrizio Diacono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Medico Specialista conv., Ambulatori di diabetologia ed endocrinologia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Poliambulatorio di Martano e Presidio territoriale assistenziale di Nardò (LE)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dott.diacono@gmail.com</a:t>
            </a: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168560" indent="5335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Vittoria Gigantelli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Medico Specialista conv., DSS Numero 2 Asl Brindisi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Ambulatori di Fasano e Cisternino (BR)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vittoriagigantelli@gmail.com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168560" indent="5335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Angela Pamela Piscitelli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Medico Specialista, UO Medicina interna, IRCCS Casa Sollievo della Sofferenza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San Giovanni Rotondo (FG)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6"/>
              </a:rPr>
              <a:t>spamela.piscitelli@gmail.com</a:t>
            </a: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168560" indent="5335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Vittoria Romanazzi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Medico Specialista conv., DSS unico,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Bari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7"/>
              </a:rPr>
              <a:t>v.romanazzi2014@libero.it</a:t>
            </a: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701720" indent="-5324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Enza Turrisi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Medico Specialista conv., ASL Taranto, DSS Unico, Taranto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8"/>
              </a:rPr>
              <a:t>enza67@libero.it</a:t>
            </a: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170172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533520" indent="-354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Referente pagine web</a:t>
            </a:r>
            <a:endParaRPr b="0" lang="it-IT" sz="2800" spc="-1" strike="noStrike">
              <a:latin typeface="Arial"/>
            </a:endParaRPr>
          </a:p>
          <a:p>
            <a:pPr marL="533520" indent="-354600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Isabella Romano</a:t>
            </a:r>
            <a:endParaRPr b="0" lang="it-IT" sz="2800" spc="-1" strike="noStrike">
              <a:latin typeface="Arial"/>
            </a:endParaRPr>
          </a:p>
          <a:p>
            <a:pPr marL="533520" indent="-87840">
              <a:lnSpc>
                <a:spcPct val="100000"/>
              </a:lnSpc>
            </a:pP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Specialista conv., UOS Aziendale Territoriale Endocrinologia/Diabetologia</a:t>
            </a:r>
            <a:endParaRPr b="0" lang="it-IT" sz="2800" spc="-1" strike="noStrike">
              <a:latin typeface="Arial"/>
            </a:endParaRPr>
          </a:p>
          <a:p>
            <a:pPr marL="533520" indent="-8784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Cittadella della Salute, Lecce</a:t>
            </a:r>
            <a:endParaRPr b="0" lang="it-IT" sz="2800" spc="-1" strike="noStrike">
              <a:latin typeface="Arial"/>
            </a:endParaRPr>
          </a:p>
          <a:p>
            <a:pPr marL="533520" indent="-87840"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email:</a:t>
            </a:r>
            <a:r>
              <a:rPr b="0" i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9"/>
              </a:rPr>
              <a:t>isa.romano@yahoo.it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5791320" y="6729480"/>
            <a:ext cx="842760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it-IT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Presentazione del Gruppo</a:t>
            </a:r>
            <a:endParaRPr b="0" lang="it-IT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219320" y="5992560"/>
            <a:ext cx="16785720" cy="147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"/>
          <p:cNvSpPr/>
          <p:nvPr/>
        </p:nvSpPr>
        <p:spPr>
          <a:xfrm>
            <a:off x="2430360" y="18151560"/>
            <a:ext cx="14577120" cy="83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"/>
          <p:cNvSpPr/>
          <p:nvPr/>
        </p:nvSpPr>
        <p:spPr>
          <a:xfrm>
            <a:off x="2519640" y="8164080"/>
            <a:ext cx="13968360" cy="128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AMD è  il contenitore giusto per 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costruire e divulgare la cultura diabetologica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Per questo serve 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un’azione corale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che è necessario promuovere insieme a tutti gli iscritti.</a:t>
            </a: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Lavorare in team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, anche con il coinvolgimento strutturato delle altre branche specialistiche funzionali alla gestione delle complicanze della malattia diabetica e definire 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percorsi interni dedicati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e organizzati secondo il modello gestionale aziendale sanitario.</a:t>
            </a: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Si lavorerebbe con 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trasparenza e con la cultura del “dato”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Il momento sanitario particolarmente critico deve far emergere la volontà di 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trasformare la crisi in opportunità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. Il PNRR, con i relativi finanziamenti alla telemedicina e alla digitalizzazione, certamente ci farà uscire dall’attuale “zona di comfort” proiettandoci però verso modelli organizzativi e modalità di lavoro nuove ma sicuramente anche stimolanti.</a:t>
            </a: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-42480" y="22463640"/>
            <a:ext cx="194799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7791480" y="4661640"/>
            <a:ext cx="35118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Mission</a:t>
            </a:r>
            <a:endParaRPr b="0" lang="it-IT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718920" y="3406680"/>
            <a:ext cx="18142920" cy="16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85000"/>
              </a:lnSpc>
            </a:pPr>
            <a:r>
              <a:rPr b="1" lang="it-IT" sz="6000" spc="-106" strike="noStrike">
                <a:solidFill>
                  <a:srgbClr val="404040"/>
                </a:solidFill>
                <a:latin typeface="Calibri Light"/>
                <a:ea typeface="DejaVu Sans"/>
              </a:rPr>
              <a:t>Attività svolte</a:t>
            </a:r>
            <a:endParaRPr b="0" lang="it-IT" sz="6000" spc="-1" strike="noStrike">
              <a:latin typeface="Arial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504720" y="6064200"/>
            <a:ext cx="8713440" cy="8713440"/>
          </a:xfrm>
          <a:prstGeom prst="rect">
            <a:avLst/>
          </a:prstGeom>
          <a:ln w="9360">
            <a:noFill/>
          </a:ln>
        </p:spPr>
      </p:pic>
      <p:pic>
        <p:nvPicPr>
          <p:cNvPr id="180" name="Picture 3" descr=""/>
          <p:cNvPicPr/>
          <p:nvPr/>
        </p:nvPicPr>
        <p:blipFill>
          <a:blip r:embed="rId2"/>
          <a:stretch/>
        </p:blipFill>
        <p:spPr>
          <a:xfrm>
            <a:off x="9220320" y="6064200"/>
            <a:ext cx="9713520" cy="871344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861840" y="15422400"/>
            <a:ext cx="1807164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5  novembre 2022 – San Giovanni Rotondo (FG)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L’OPPORTUNITÀ DELLA NOTA 100: INTERAGIRE BENE PER CURARE MEGLIO</a:t>
            </a:r>
            <a:br/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Orari e sede dell’evento:</a:t>
            </a:r>
            <a:br/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 ore 9:30-13:15</a:t>
            </a:r>
            <a:br/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 Aula Riunioni, 4° Piano – IRCCS Casa Sollievo della Sofferenza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Promotore: 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AMD Puglia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Segreteria organizzativa: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Magno Organizer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Crediti ECM: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3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3"/>
          <a:stretch/>
        </p:blipFill>
        <p:spPr>
          <a:xfrm>
            <a:off x="433440" y="21137760"/>
            <a:ext cx="9784800" cy="7927560"/>
          </a:xfrm>
          <a:prstGeom prst="rect">
            <a:avLst/>
          </a:prstGeom>
          <a:ln w="9360">
            <a:noFill/>
          </a:ln>
        </p:spPr>
      </p:pic>
      <p:pic>
        <p:nvPicPr>
          <p:cNvPr id="183" name="Picture 5" descr=""/>
          <p:cNvPicPr/>
          <p:nvPr/>
        </p:nvPicPr>
        <p:blipFill>
          <a:blip r:embed="rId4"/>
          <a:stretch/>
        </p:blipFill>
        <p:spPr>
          <a:xfrm>
            <a:off x="10005840" y="21137760"/>
            <a:ext cx="8856000" cy="799884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576360" y="29400840"/>
            <a:ext cx="1835748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19  novembre 2022 – Bari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L’opportunità della Nota 100: interagire bene per curare meglio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Orari e sede dell’evento:</a:t>
            </a:r>
            <a:br/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 dalle ore 9:30 alle 13:15</a:t>
            </a:r>
            <a:br/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–Auditorium “Bonomo” Ordine dei Medici ,Via G. Capruzzi 184- Bari.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Promotore: 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AMD Puglia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Segreteria organizzativa: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Magno Organizer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Crediti ECM: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3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2679120" y="4764240"/>
            <a:ext cx="1433376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Corso itinerante Nota 100 destinato ai Medici di Medicina Generale</a:t>
            </a:r>
            <a:endParaRPr b="0" lang="it-IT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718920" y="3406680"/>
            <a:ext cx="18142920" cy="151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85000"/>
              </a:lnSpc>
            </a:pPr>
            <a:r>
              <a:rPr b="1" lang="it-IT" sz="6000" spc="-106" strike="noStrike">
                <a:solidFill>
                  <a:srgbClr val="404040"/>
                </a:solidFill>
                <a:latin typeface="Calibri Light"/>
                <a:ea typeface="DejaVu Sans"/>
              </a:rPr>
              <a:t>Attività svolte</a:t>
            </a:r>
            <a:endParaRPr b="0" lang="it-IT" sz="6000" spc="-1" strike="noStrike">
              <a:latin typeface="Arial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790560" y="5778360"/>
            <a:ext cx="9284760" cy="8498880"/>
          </a:xfrm>
          <a:prstGeom prst="rect">
            <a:avLst/>
          </a:prstGeom>
          <a:ln w="9360">
            <a:noFill/>
          </a:ln>
        </p:spPr>
      </p:pic>
      <p:pic>
        <p:nvPicPr>
          <p:cNvPr id="188" name="Picture 3" descr=""/>
          <p:cNvPicPr/>
          <p:nvPr/>
        </p:nvPicPr>
        <p:blipFill>
          <a:blip r:embed="rId2"/>
          <a:stretch/>
        </p:blipFill>
        <p:spPr>
          <a:xfrm>
            <a:off x="10005840" y="5778360"/>
            <a:ext cx="8765640" cy="8427600"/>
          </a:xfrm>
          <a:prstGeom prst="rect">
            <a:avLst/>
          </a:prstGeom>
          <a:ln w="9360"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647640" y="14994000"/>
            <a:ext cx="1835748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3  dicembre 2022 – Taranto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L’OPPORTUNITÀ DELLA NOTA 100: INTERAGIRE BENE PER CURARE MEGLIO</a:t>
            </a:r>
            <a:br/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Orari e sede dell’evento:</a:t>
            </a:r>
            <a:br/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 dalle ore 9:30 alle 13:15</a:t>
            </a:r>
            <a:br/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 PO. SS Annunziata-Taranto, Via Francesco Bruno 1-Auditorium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Promotore: 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AMD Puglia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Segreteria organizzativa: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Magno Organizer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Crediti ECM: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3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190" name="Picture 4" descr=""/>
          <p:cNvPicPr/>
          <p:nvPr/>
        </p:nvPicPr>
        <p:blipFill>
          <a:blip r:embed="rId3"/>
          <a:stretch/>
        </p:blipFill>
        <p:spPr>
          <a:xfrm>
            <a:off x="647640" y="20351880"/>
            <a:ext cx="9641880" cy="878472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5" descr=""/>
          <p:cNvPicPr/>
          <p:nvPr/>
        </p:nvPicPr>
        <p:blipFill>
          <a:blip r:embed="rId4"/>
          <a:stretch/>
        </p:blipFill>
        <p:spPr>
          <a:xfrm>
            <a:off x="10363320" y="20351880"/>
            <a:ext cx="8570520" cy="8784720"/>
          </a:xfrm>
          <a:prstGeom prst="rect">
            <a:avLst/>
          </a:prstGeom>
          <a:ln w="9360">
            <a:noFill/>
          </a:ln>
        </p:spPr>
      </p:pic>
      <p:sp>
        <p:nvSpPr>
          <p:cNvPr id="192" name="CustomShape 3"/>
          <p:cNvSpPr/>
          <p:nvPr/>
        </p:nvSpPr>
        <p:spPr>
          <a:xfrm>
            <a:off x="576360" y="29495880"/>
            <a:ext cx="1821456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17 dicembre 2022 – Brindisi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L’OPPORTUNITÀ DELLA NOTA 100: INTERAGIRE BENE PER CURARE MEGLIO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Orari e sede dell’evento:</a:t>
            </a:r>
            <a:br/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 dalle ore 9:30 alle 13:15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Ordine dei Medici di Brindisi – via Palmiro Togliatti 42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Promotore: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AMD Puglia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Segreteria organizzativa: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Magno Organizer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Crediti ECM: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3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2679120" y="4764240"/>
            <a:ext cx="1433376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Corso itinerante Nota 100 destinato ai Medici di Medicina Generale</a:t>
            </a:r>
            <a:endParaRPr b="0" lang="it-IT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718920" y="3406680"/>
            <a:ext cx="18142920" cy="14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85000"/>
              </a:lnSpc>
            </a:pPr>
            <a:r>
              <a:rPr b="1" lang="it-IT" sz="6000" spc="-106" strike="noStrike">
                <a:solidFill>
                  <a:srgbClr val="404040"/>
                </a:solidFill>
                <a:latin typeface="Calibri Light"/>
                <a:ea typeface="DejaVu Sans"/>
              </a:rPr>
              <a:t>Attività svolte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658800" y="5038560"/>
            <a:ext cx="30135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spcBef>
                <a:spcPts val="2126"/>
              </a:spcBef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Progetto TIPS</a:t>
            </a:r>
            <a:endParaRPr b="0" lang="it-IT" sz="4000" spc="-1" strike="noStrike">
              <a:latin typeface="Arial"/>
            </a:endParaRPr>
          </a:p>
        </p:txBody>
      </p:sp>
      <p:grpSp>
        <p:nvGrpSpPr>
          <p:cNvPr id="196" name="Group 3"/>
          <p:cNvGrpSpPr/>
          <p:nvPr/>
        </p:nvGrpSpPr>
        <p:grpSpPr>
          <a:xfrm>
            <a:off x="647280" y="5614560"/>
            <a:ext cx="18223920" cy="10512000"/>
            <a:chOff x="647280" y="5614560"/>
            <a:chExt cx="18223920" cy="10512000"/>
          </a:xfrm>
        </p:grpSpPr>
        <p:pic>
          <p:nvPicPr>
            <p:cNvPr id="197" name="Picture 2" descr=""/>
            <p:cNvPicPr/>
            <p:nvPr/>
          </p:nvPicPr>
          <p:blipFill>
            <a:blip r:embed="rId1"/>
            <a:stretch/>
          </p:blipFill>
          <p:spPr>
            <a:xfrm>
              <a:off x="647280" y="5614560"/>
              <a:ext cx="9856440" cy="1042776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98" name="Picture 3" descr=""/>
            <p:cNvPicPr/>
            <p:nvPr/>
          </p:nvPicPr>
          <p:blipFill>
            <a:blip r:embed="rId2"/>
            <a:srcRect l="0" t="0" r="0" b="785"/>
            <a:stretch/>
          </p:blipFill>
          <p:spPr>
            <a:xfrm>
              <a:off x="9934200" y="5686560"/>
              <a:ext cx="8937000" cy="10440000"/>
            </a:xfrm>
            <a:prstGeom prst="rect">
              <a:avLst/>
            </a:prstGeom>
            <a:ln w="9360">
              <a:noFill/>
            </a:ln>
          </p:spPr>
        </p:pic>
      </p:grpSp>
      <p:pic>
        <p:nvPicPr>
          <p:cNvPr id="199" name="Picture 4" descr=""/>
          <p:cNvPicPr/>
          <p:nvPr/>
        </p:nvPicPr>
        <p:blipFill>
          <a:blip r:embed="rId3"/>
          <a:srcRect l="802" t="709" r="0" b="1558"/>
          <a:stretch/>
        </p:blipFill>
        <p:spPr>
          <a:xfrm>
            <a:off x="1044360" y="17311320"/>
            <a:ext cx="8602920" cy="8824680"/>
          </a:xfrm>
          <a:prstGeom prst="rect">
            <a:avLst/>
          </a:prstGeom>
          <a:ln w="9360">
            <a:noFill/>
          </a:ln>
        </p:spPr>
      </p:pic>
      <p:pic>
        <p:nvPicPr>
          <p:cNvPr id="200" name="Picture 5" descr=""/>
          <p:cNvPicPr/>
          <p:nvPr/>
        </p:nvPicPr>
        <p:blipFill>
          <a:blip r:embed="rId4"/>
          <a:stretch/>
        </p:blipFill>
        <p:spPr>
          <a:xfrm>
            <a:off x="9864360" y="17280000"/>
            <a:ext cx="8568000" cy="885600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6" descr=""/>
          <p:cNvPicPr/>
          <p:nvPr/>
        </p:nvPicPr>
        <p:blipFill>
          <a:blip r:embed="rId5"/>
          <a:stretch/>
        </p:blipFill>
        <p:spPr>
          <a:xfrm>
            <a:off x="861840" y="26424000"/>
            <a:ext cx="8641800" cy="749880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7" descr=""/>
          <p:cNvPicPr/>
          <p:nvPr/>
        </p:nvPicPr>
        <p:blipFill>
          <a:blip r:embed="rId6"/>
          <a:stretch/>
        </p:blipFill>
        <p:spPr>
          <a:xfrm>
            <a:off x="9648360" y="26138160"/>
            <a:ext cx="8712000" cy="7270560"/>
          </a:xfrm>
          <a:prstGeom prst="rect">
            <a:avLst/>
          </a:prstGeom>
          <a:ln w="9360"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799920" y="16560000"/>
            <a:ext cx="39949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spcBef>
                <a:spcPts val="2126"/>
              </a:spcBef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Progetto SURPASS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204" name="Line 5"/>
          <p:cNvSpPr/>
          <p:nvPr/>
        </p:nvSpPr>
        <p:spPr>
          <a:xfrm>
            <a:off x="646920" y="5614560"/>
            <a:ext cx="3168000" cy="360"/>
          </a:xfrm>
          <a:prstGeom prst="line">
            <a:avLst/>
          </a:prstGeom>
          <a:ln w="7632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Line 6"/>
          <p:cNvSpPr/>
          <p:nvPr/>
        </p:nvSpPr>
        <p:spPr>
          <a:xfrm>
            <a:off x="790920" y="17135640"/>
            <a:ext cx="4248720" cy="360"/>
          </a:xfrm>
          <a:prstGeom prst="line">
            <a:avLst/>
          </a:prstGeom>
          <a:ln w="7632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718920" y="3406680"/>
            <a:ext cx="18142920" cy="17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85000"/>
              </a:lnSpc>
            </a:pPr>
            <a:r>
              <a:rPr b="1" lang="it-IT" sz="6000" spc="-106" strike="noStrike">
                <a:solidFill>
                  <a:srgbClr val="404040"/>
                </a:solidFill>
                <a:latin typeface="Calibri Light"/>
                <a:ea typeface="DejaVu Sans"/>
              </a:rPr>
              <a:t>Attività svolte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439280" y="20016360"/>
            <a:ext cx="16992720" cy="377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Conferimento Dati  Annali  AMD  2021 della Regione Puglia  </a:t>
            </a:r>
            <a:endParaRPr b="0" lang="it-IT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dott. Saverio Fatone, prof .ssa Olga Lamacchia, dott. Salvatore De Cosmo,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dott. Fabrizio Diacono, dott.ssa Irene Alemanno, dott.ssa Giuliana Cazzett</a:t>
            </a:r>
            <a:r>
              <a:rPr b="0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1367280" y="26281080"/>
            <a:ext cx="17208360" cy="40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Stesura Volume Annali Regionali AMD a cura </a:t>
            </a:r>
            <a:endParaRPr b="0" lang="it-IT" sz="54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del Presidente Consiglio Direttivo Regionale AMD Puglia</a:t>
            </a:r>
            <a:endParaRPr b="0" lang="it-IT" sz="5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del Segretario Consiglio Direttivo Regionale AMD Puglia</a:t>
            </a:r>
            <a:endParaRPr b="0" lang="it-IT" sz="5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dei membri del Consiglio Direttivo Regionale AMD Puglia</a:t>
            </a:r>
            <a:endParaRPr b="0" lang="it-IT" sz="5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it-IT" sz="5200" spc="-1" strike="noStrike">
                <a:solidFill>
                  <a:srgbClr val="000000"/>
                </a:solidFill>
                <a:latin typeface="Calibri"/>
                <a:ea typeface="DejaVu Sans"/>
              </a:rPr>
              <a:t>dei Tutor Annali AMD per la Regione Puglia</a:t>
            </a:r>
            <a:endParaRPr b="0" lang="it-IT" sz="52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5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Picture 6" descr=""/>
          <p:cNvPicPr/>
          <p:nvPr/>
        </p:nvPicPr>
        <p:blipFill>
          <a:blip r:embed="rId1"/>
          <a:stretch/>
        </p:blipFill>
        <p:spPr>
          <a:xfrm>
            <a:off x="155520" y="-1195560"/>
            <a:ext cx="1827720" cy="2504160"/>
          </a:xfrm>
          <a:prstGeom prst="rect">
            <a:avLst/>
          </a:prstGeom>
          <a:ln>
            <a:noFill/>
          </a:ln>
        </p:spPr>
      </p:pic>
      <p:sp>
        <p:nvSpPr>
          <p:cNvPr id="212" name="Custom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7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Picture 4" descr=""/>
          <p:cNvPicPr/>
          <p:nvPr/>
        </p:nvPicPr>
        <p:blipFill>
          <a:blip r:embed="rId2"/>
          <a:stretch/>
        </p:blipFill>
        <p:spPr>
          <a:xfrm>
            <a:off x="5039640" y="6478560"/>
            <a:ext cx="8942400" cy="11553840"/>
          </a:xfrm>
          <a:prstGeom prst="rect">
            <a:avLst/>
          </a:prstGeom>
          <a:ln>
            <a:noFill/>
          </a:ln>
          <a:effectLst>
            <a:outerShdw algn="tl" blurRad="50800" dir="2700000" dist="190409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327320" y="9493200"/>
            <a:ext cx="16764480" cy="1407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"/>
          <p:cNvSpPr/>
          <p:nvPr/>
        </p:nvSpPr>
        <p:spPr>
          <a:xfrm>
            <a:off x="1327320" y="23128200"/>
            <a:ext cx="16764480" cy="755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3"/>
          <p:cNvSpPr/>
          <p:nvPr/>
        </p:nvSpPr>
        <p:spPr>
          <a:xfrm>
            <a:off x="4933800" y="3778200"/>
            <a:ext cx="11356560" cy="214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85000"/>
              </a:lnSpc>
            </a:pPr>
            <a:r>
              <a:rPr b="1" lang="it-IT" sz="6000" spc="-106" strike="noStrike">
                <a:solidFill>
                  <a:srgbClr val="404040"/>
                </a:solidFill>
                <a:latin typeface="Calibri Light"/>
                <a:ea typeface="DejaVu Sans"/>
              </a:rPr>
              <a:t>Attività: in programmazione</a:t>
            </a:r>
            <a:endParaRPr b="0" lang="it-IT" sz="60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"/>
          <p:cNvSpPr/>
          <p:nvPr/>
        </p:nvSpPr>
        <p:spPr>
          <a:xfrm>
            <a:off x="2303280" y="6478560"/>
            <a:ext cx="15552720" cy="3746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  <a:softEdge rad="3175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Corso itinerante Nota 100 destinato ai Medici di Medicina Generale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  <a:p>
            <a:pPr marL="635040" indent="-63216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L’OPPORTUNITÀ DELLA NOTA 100: INTERAGIRE BENE PER CURARE MEGLIO</a:t>
            </a:r>
            <a:endParaRPr b="0" lang="it-IT" sz="4000" spc="-1" strike="noStrike">
              <a:latin typeface="Arial"/>
            </a:endParaRPr>
          </a:p>
          <a:p>
            <a:pPr marL="635040">
              <a:lnSpc>
                <a:spcPct val="100000"/>
              </a:lnSpc>
            </a:pP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Gallipoli 18-02-2023</a:t>
            </a:r>
            <a:endParaRPr b="0" lang="it-IT" sz="4000" spc="-1" strike="noStrike">
              <a:latin typeface="Arial"/>
            </a:endParaRPr>
          </a:p>
          <a:p>
            <a:pPr marL="635040"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2407680" y="14394240"/>
            <a:ext cx="5522040" cy="1583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  <a:softEdge rad="3175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Corso  webinar Dati Puliti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2431080" y="10727280"/>
            <a:ext cx="14410080" cy="2831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  <a:softEdge rad="3175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5 Corsi itineranti Nota 100 destinati ai Medici di Medicina Generale 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con sviluppo di casi clinici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it-IT" sz="4000" spc="-1" strike="noStrike">
              <a:latin typeface="Arial"/>
            </a:endParaRPr>
          </a:p>
        </p:txBody>
      </p:sp>
      <p:sp>
        <p:nvSpPr>
          <p:cNvPr id="222" name="CustomShape 8"/>
          <p:cNvSpPr/>
          <p:nvPr/>
        </p:nvSpPr>
        <p:spPr>
          <a:xfrm>
            <a:off x="2446200" y="16919640"/>
            <a:ext cx="11682720" cy="15832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  <a:softEdge rad="31750"/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b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Convegno Regionale Congiunto SID-AMD Ottobre 2023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Application>LibreOffice/6.1.4.2$Windows_x86 LibreOffice_project/9d0f32d1f0b509096fd65e0d4bec26ddd1938fd3</Application>
  <Words>470</Words>
  <Paragraphs>114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2022-12-14T09:37:42Z</dcterms:created>
  <dc:creator>stefano brigidi</dc:creator>
  <dc:description/>
  <dc:language>it-IT</dc:language>
  <cp:lastModifiedBy/>
  <dcterms:modified xsi:type="dcterms:W3CDTF">2023-01-05T08:03:52Z</dcterms:modified>
  <cp:revision>56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